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3" r:id="rId3"/>
    <p:sldId id="305" r:id="rId4"/>
    <p:sldId id="300" r:id="rId5"/>
    <p:sldId id="308" r:id="rId6"/>
    <p:sldId id="316" r:id="rId7"/>
    <p:sldId id="284" r:id="rId8"/>
    <p:sldId id="291" r:id="rId9"/>
    <p:sldId id="307" r:id="rId10"/>
    <p:sldId id="306" r:id="rId11"/>
    <p:sldId id="303" r:id="rId12"/>
    <p:sldId id="304" r:id="rId13"/>
    <p:sldId id="302" r:id="rId14"/>
    <p:sldId id="309" r:id="rId15"/>
    <p:sldId id="310" r:id="rId16"/>
    <p:sldId id="317" r:id="rId17"/>
    <p:sldId id="29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8514" autoAdjust="0"/>
  </p:normalViewPr>
  <p:slideViewPr>
    <p:cSldViewPr>
      <p:cViewPr varScale="1">
        <p:scale>
          <a:sx n="111" d="100"/>
          <a:sy n="111" d="100"/>
        </p:scale>
        <p:origin x="93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 Rowland" userId="1f0cb775b0252872" providerId="LiveId" clId="{6C1D7557-2BD5-488B-85B5-6AD0EA1499E0}"/>
    <pc:docChg chg="delSld modSld">
      <pc:chgData name="Barb Rowland" userId="1f0cb775b0252872" providerId="LiveId" clId="{6C1D7557-2BD5-488B-85B5-6AD0EA1499E0}" dt="2019-01-30T16:26:51.154" v="16" actId="20577"/>
      <pc:docMkLst>
        <pc:docMk/>
      </pc:docMkLst>
      <pc:sldChg chg="modSp">
        <pc:chgData name="Barb Rowland" userId="1f0cb775b0252872" providerId="LiveId" clId="{6C1D7557-2BD5-488B-85B5-6AD0EA1499E0}" dt="2019-01-30T16:26:51.154" v="16" actId="20577"/>
        <pc:sldMkLst>
          <pc:docMk/>
          <pc:sldMk cId="2504455949" sldId="287"/>
        </pc:sldMkLst>
        <pc:spChg chg="mod">
          <ac:chgData name="Barb Rowland" userId="1f0cb775b0252872" providerId="LiveId" clId="{6C1D7557-2BD5-488B-85B5-6AD0EA1499E0}" dt="2019-01-30T16:26:51.154" v="16" actId="20577"/>
          <ac:spMkLst>
            <pc:docMk/>
            <pc:sldMk cId="2504455949" sldId="287"/>
            <ac:spMk id="3" creationId="{00000000-0000-0000-0000-000000000000}"/>
          </ac:spMkLst>
        </pc:spChg>
      </pc:sldChg>
      <pc:sldChg chg="modSp">
        <pc:chgData name="Barb Rowland" userId="1f0cb775b0252872" providerId="LiveId" clId="{6C1D7557-2BD5-488B-85B5-6AD0EA1499E0}" dt="2019-01-30T16:25:16.756" v="0" actId="20577"/>
        <pc:sldMkLst>
          <pc:docMk/>
          <pc:sldMk cId="4104766964" sldId="300"/>
        </pc:sldMkLst>
        <pc:spChg chg="mod">
          <ac:chgData name="Barb Rowland" userId="1f0cb775b0252872" providerId="LiveId" clId="{6C1D7557-2BD5-488B-85B5-6AD0EA1499E0}" dt="2019-01-30T16:25:16.756" v="0" actId="20577"/>
          <ac:spMkLst>
            <pc:docMk/>
            <pc:sldMk cId="4104766964" sldId="300"/>
            <ac:spMk id="3" creationId="{00000000-0000-0000-0000-000000000000}"/>
          </ac:spMkLst>
        </pc:spChg>
      </pc:sldChg>
      <pc:sldChg chg="modSp del">
        <pc:chgData name="Barb Rowland" userId="1f0cb775b0252872" providerId="LiveId" clId="{6C1D7557-2BD5-488B-85B5-6AD0EA1499E0}" dt="2019-01-30T16:26:32.204" v="2" actId="2696"/>
        <pc:sldMkLst>
          <pc:docMk/>
          <pc:sldMk cId="1979418834" sldId="316"/>
        </pc:sldMkLst>
        <pc:spChg chg="mod">
          <ac:chgData name="Barb Rowland" userId="1f0cb775b0252872" providerId="LiveId" clId="{6C1D7557-2BD5-488B-85B5-6AD0EA1499E0}" dt="2019-01-30T16:26:18.864" v="1" actId="20577"/>
          <ac:spMkLst>
            <pc:docMk/>
            <pc:sldMk cId="1979418834" sldId="316"/>
            <ac:spMk id="3" creationId="{00000000-0000-0000-0000-000000000000}"/>
          </ac:spMkLst>
        </pc:spChg>
      </pc:sldChg>
    </pc:docChg>
  </pc:docChgLst>
  <pc:docChgLst>
    <pc:chgData name="Barb Rowland" userId="1f0cb775b0252872" providerId="LiveId" clId="{7E98F1D3-B5B8-4306-891C-FDDAEF56E7FC}"/>
    <pc:docChg chg="custSel delSld modSld">
      <pc:chgData name="Barb Rowland" userId="1f0cb775b0252872" providerId="LiveId" clId="{7E98F1D3-B5B8-4306-891C-FDDAEF56E7FC}" dt="2019-01-02T17:05:16.327" v="125" actId="20577"/>
      <pc:docMkLst>
        <pc:docMk/>
      </pc:docMkLst>
      <pc:sldChg chg="modSp">
        <pc:chgData name="Barb Rowland" userId="1f0cb775b0252872" providerId="LiveId" clId="{7E98F1D3-B5B8-4306-891C-FDDAEF56E7FC}" dt="2019-01-02T16:45:47.352" v="64" actId="255"/>
        <pc:sldMkLst>
          <pc:docMk/>
          <pc:sldMk cId="89787154" sldId="256"/>
        </pc:sldMkLst>
        <pc:spChg chg="mod">
          <ac:chgData name="Barb Rowland" userId="1f0cb775b0252872" providerId="LiveId" clId="{7E98F1D3-B5B8-4306-891C-FDDAEF56E7FC}" dt="2019-01-02T16:45:47.352" v="64" actId="255"/>
          <ac:spMkLst>
            <pc:docMk/>
            <pc:sldMk cId="89787154" sldId="256"/>
            <ac:spMk id="2" creationId="{00000000-0000-0000-0000-000000000000}"/>
          </ac:spMkLst>
        </pc:spChg>
      </pc:sldChg>
      <pc:sldChg chg="modSp">
        <pc:chgData name="Barb Rowland" userId="1f0cb775b0252872" providerId="LiveId" clId="{7E98F1D3-B5B8-4306-891C-FDDAEF56E7FC}" dt="2019-01-02T17:05:16.327" v="125" actId="20577"/>
        <pc:sldMkLst>
          <pc:docMk/>
          <pc:sldMk cId="1092556018" sldId="283"/>
        </pc:sldMkLst>
        <pc:spChg chg="mod">
          <ac:chgData name="Barb Rowland" userId="1f0cb775b0252872" providerId="LiveId" clId="{7E98F1D3-B5B8-4306-891C-FDDAEF56E7FC}" dt="2019-01-02T17:05:16.327" v="125" actId="20577"/>
          <ac:spMkLst>
            <pc:docMk/>
            <pc:sldMk cId="1092556018" sldId="283"/>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28513" t="35232"/>
          <a:stretch/>
        </p:blipFill>
        <p:spPr>
          <a:xfrm>
            <a:off x="0" y="0"/>
            <a:ext cx="4541654" cy="4114800"/>
          </a:xfrm>
          <a:prstGeom prst="rect">
            <a:avLst/>
          </a:prstGeom>
        </p:spPr>
      </p:pic>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57200" y="4800600"/>
            <a:ext cx="6858000" cy="914400"/>
          </a:xfrm>
        </p:spPr>
        <p:txBody>
          <a:bodyPr/>
          <a:lstStyle>
            <a:lvl1pPr marL="0" indent="0" algn="l">
              <a:buNone/>
              <a:defRPr b="1" cap="all" spc="120" baseline="0">
                <a:solidFill>
                  <a:schemeClr val="tx2"/>
                </a:solidFill>
                <a:latin typeface="NimbusSanL"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6B1B2D3-8568-4C42-B9F9-812C74D4B0D0}" type="datetimeFigureOut">
              <a:rPr lang="en-US" smtClean="0"/>
              <a:t>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02BD031-F9D5-48AA-BB1E-DB1AD7BFCBBF}" type="slidenum">
              <a:rPr lang="en-US" smtClean="0"/>
              <a:t>‹#›</a:t>
            </a:fld>
            <a:endParaRPr lang="en-US" dirty="0"/>
          </a:p>
        </p:txBody>
      </p:sp>
      <p:pic>
        <p:nvPicPr>
          <p:cNvPr id="409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7600" y="5791200"/>
            <a:ext cx="13906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1B2D3-8568-4C42-B9F9-812C74D4B0D0}" type="datetimeFigureOut">
              <a:rPr lang="en-US" smtClean="0"/>
              <a:t>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2BD031-F9D5-48AA-BB1E-DB1AD7BFCBBF}" type="slidenum">
              <a:rPr lang="en-US" smtClean="0"/>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1B2D3-8568-4C42-B9F9-812C74D4B0D0}" type="datetimeFigureOut">
              <a:rPr lang="en-US" smtClean="0"/>
              <a:t>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2BD031-F9D5-48AA-BB1E-DB1AD7BFCBBF}" type="slidenum">
              <a:rPr lang="en-US" smtClean="0"/>
              <a:t>‹#›</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457200" indent="-182880">
              <a:buFont typeface="Wingdings" pitchFamily="2" charset="2"/>
              <a:buChar char="Ø"/>
              <a:defRPr/>
            </a:lvl2pPr>
            <a:lvl3pPr marL="1143000" indent="-228600">
              <a:buFont typeface="Wingdings" pitchFamily="2" charset="2"/>
              <a:buChar char="Ø"/>
              <a:defRPr/>
            </a:lvl3pPr>
            <a:lvl4pPr marL="1600200" indent="-228600">
              <a:buFont typeface="Wingdings" pitchFamily="2" charset="2"/>
              <a:buChar char="Ø"/>
              <a:defRPr/>
            </a:lvl4pPr>
            <a:lvl5pPr marL="2057400" indent="-228600">
              <a:buFont typeface="Wingdings"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B1B2D3-8568-4C42-B9F9-812C74D4B0D0}" type="datetimeFigureOut">
              <a:rPr lang="en-US" smtClean="0"/>
              <a:t>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2BD031-F9D5-48AA-BB1E-DB1AD7BFCBBF}" type="slidenum">
              <a:rPr lang="en-US" smtClean="0"/>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Nimbus Sans D OT Black"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fld id="{16B1B2D3-8568-4C42-B9F9-812C74D4B0D0}" type="datetimeFigureOut">
              <a:rPr lang="en-US" smtClean="0"/>
              <a:t>1/2/2020</a:t>
            </a:fld>
            <a:endParaRPr lang="en-US" dirty="0"/>
          </a:p>
        </p:txBody>
      </p:sp>
      <p:sp>
        <p:nvSpPr>
          <p:cNvPr id="8" name="Slide Number Placeholder 7"/>
          <p:cNvSpPr>
            <a:spLocks noGrp="1"/>
          </p:cNvSpPr>
          <p:nvPr>
            <p:ph type="sldNum" sz="quarter" idx="11"/>
          </p:nvPr>
        </p:nvSpPr>
        <p:spPr/>
        <p:txBody>
          <a:bodyPr/>
          <a:lstStyle/>
          <a:p>
            <a:fld id="{C02BD031-F9D5-48AA-BB1E-DB1AD7BFCBBF}"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7912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3810000" cy="4678363"/>
          </a:xfrm>
        </p:spPr>
        <p:txBody>
          <a:bodyPr/>
          <a:lstStyle>
            <a:lvl1pPr>
              <a:defRPr sz="2000"/>
            </a:lvl1pPr>
            <a:lvl2pPr marL="457200" indent="-182880">
              <a:buFont typeface="Wingdings" pitchFamily="2" charset="2"/>
              <a:buChar char="Ø"/>
              <a:defRPr sz="1800"/>
            </a:lvl2pPr>
            <a:lvl3pPr marL="1143000" indent="-228600">
              <a:buFont typeface="Wingdings" pitchFamily="2" charset="2"/>
              <a:buChar char="Ø"/>
              <a:defRPr sz="1600"/>
            </a:lvl3pPr>
            <a:lvl4pPr marL="1600200" indent="-228600">
              <a:buFont typeface="Wingdings" pitchFamily="2" charset="2"/>
              <a:buChar char="Ø"/>
              <a:defRPr sz="1400"/>
            </a:lvl4pPr>
            <a:lvl5pPr marL="2057400" indent="-228600">
              <a:buFont typeface="Wingdings" pitchFamily="2" charset="2"/>
              <a:buChar char="Ø"/>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6B1B2D3-8568-4C42-B9F9-812C74D4B0D0}" type="datetimeFigureOut">
              <a:rPr lang="en-US" smtClean="0"/>
              <a:t>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2BD031-F9D5-48AA-BB1E-DB1AD7BFCBBF}" type="slidenum">
              <a:rPr lang="en-US" smtClean="0"/>
              <a:t>‹#›</a:t>
            </a:fld>
            <a:endParaRPr lang="en-US" dirty="0"/>
          </a:p>
        </p:txBody>
      </p:sp>
      <p:sp>
        <p:nvSpPr>
          <p:cNvPr id="8" name="Content Placeholder 2"/>
          <p:cNvSpPr>
            <a:spLocks noGrp="1"/>
          </p:cNvSpPr>
          <p:nvPr>
            <p:ph sz="half" idx="13"/>
          </p:nvPr>
        </p:nvSpPr>
        <p:spPr>
          <a:xfrm>
            <a:off x="4495800" y="1981200"/>
            <a:ext cx="3810000" cy="4678363"/>
          </a:xfrm>
        </p:spPr>
        <p:txBody>
          <a:bodyPr/>
          <a:lstStyle>
            <a:lvl1pPr>
              <a:defRPr sz="2000"/>
            </a:lvl1pPr>
            <a:lvl2pPr marL="457200" indent="-182880">
              <a:buFont typeface="Wingdings" pitchFamily="2" charset="2"/>
              <a:buChar char="Ø"/>
              <a:defRPr sz="1800"/>
            </a:lvl2pPr>
            <a:lvl3pPr marL="1143000" indent="-228600">
              <a:buFont typeface="Wingdings" pitchFamily="2" charset="2"/>
              <a:buChar char="Ø"/>
              <a:defRPr sz="1600"/>
            </a:lvl3pPr>
            <a:lvl4pPr marL="1600200" indent="-228600">
              <a:buFont typeface="Wingdings" pitchFamily="2" charset="2"/>
              <a:buChar char="Ø"/>
              <a:defRPr sz="1400"/>
            </a:lvl4pPr>
            <a:lvl5pPr marL="2057400" indent="-228600">
              <a:buFont typeface="Wingdings" pitchFamily="2" charset="2"/>
              <a:buChar char="Ø"/>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8800"/>
            <a:ext cx="3810000" cy="639762"/>
          </a:xfrm>
        </p:spPr>
        <p:txBody>
          <a:bodyPr anchor="b">
            <a:noAutofit/>
          </a:bodyPr>
          <a:lstStyle>
            <a:lvl1pPr marL="0" indent="0">
              <a:buNone/>
              <a:defRPr sz="1800" b="1" cap="all" spc="100" baseline="0">
                <a:solidFill>
                  <a:schemeClr val="tx1"/>
                </a:solidFill>
                <a:latin typeface="Utop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14600"/>
            <a:ext cx="38100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828800"/>
            <a:ext cx="3657600" cy="639762"/>
          </a:xfrm>
        </p:spPr>
        <p:txBody>
          <a:bodyPr anchor="b">
            <a:noAutofit/>
          </a:bodyPr>
          <a:lstStyle>
            <a:lvl1pPr marL="0" indent="0">
              <a:buNone/>
              <a:defRPr lang="en-US" sz="1800" b="1" kern="1200" cap="all" spc="100" baseline="0" dirty="0" smtClean="0">
                <a:solidFill>
                  <a:schemeClr val="tx1"/>
                </a:solidFill>
                <a:latin typeface="Utopia" pitchFamily="18"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a:t>Click to edit Master text styles</a:t>
            </a:r>
          </a:p>
        </p:txBody>
      </p:sp>
      <p:sp>
        <p:nvSpPr>
          <p:cNvPr id="6" name="Content Placeholder 5"/>
          <p:cNvSpPr>
            <a:spLocks noGrp="1"/>
          </p:cNvSpPr>
          <p:nvPr>
            <p:ph sz="quarter" idx="4"/>
          </p:nvPr>
        </p:nvSpPr>
        <p:spPr>
          <a:xfrm>
            <a:off x="4648200" y="2514600"/>
            <a:ext cx="36576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6B1B2D3-8568-4C42-B9F9-812C74D4B0D0}" type="datetimeFigureOut">
              <a:rPr lang="en-US" smtClean="0"/>
              <a:t>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2BD031-F9D5-48AA-BB1E-DB1AD7BFCBBF}" type="slidenum">
              <a:rPr lang="en-US" smtClean="0"/>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B1B2D3-8568-4C42-B9F9-812C74D4B0D0}" type="datetimeFigureOut">
              <a:rPr lang="en-US" smtClean="0"/>
              <a:t>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2BD031-F9D5-48AA-BB1E-DB1AD7BFCBBF}" type="slidenum">
              <a:rPr lang="en-US" smtClean="0"/>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1B2D3-8568-4C42-B9F9-812C74D4B0D0}" type="datetimeFigureOut">
              <a:rPr lang="en-US" smtClean="0"/>
              <a:t>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2BD031-F9D5-48AA-BB1E-DB1AD7BFCBBF}" type="slidenum">
              <a:rPr lang="en-US" smtClean="0"/>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09956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81200"/>
            <a:ext cx="3008313" cy="4099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6B1B2D3-8568-4C42-B9F9-812C74D4B0D0}" type="datetimeFigureOut">
              <a:rPr lang="en-US" smtClean="0"/>
              <a:t>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2BD031-F9D5-48AA-BB1E-DB1AD7BFCBBF}"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1B2D3-8568-4C42-B9F9-812C74D4B0D0}" type="datetimeFigureOut">
              <a:rPr lang="en-US" smtClean="0"/>
              <a:t>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02BD031-F9D5-48AA-BB1E-DB1AD7BFCBBF}" type="slidenum">
              <a:rPr lang="en-US" smtClean="0"/>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dirty="0"/>
              <a:t>Click to edit Master title style</a:t>
            </a: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5791200"/>
            <a:ext cx="13906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3" name="Picture 3"/>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28786" t="35232"/>
          <a:stretch/>
        </p:blipFill>
        <p:spPr bwMode="auto">
          <a:xfrm>
            <a:off x="0" y="0"/>
            <a:ext cx="4524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3810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951037"/>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6B1B2D3-8568-4C42-B9F9-812C74D4B0D0}" type="datetimeFigureOut">
              <a:rPr lang="en-US" smtClean="0"/>
              <a:t>1/2/2020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02BD031-F9D5-48AA-BB1E-DB1AD7BFCBBF}" type="slidenum">
              <a:rPr lang="en-US" smtClean="0"/>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67600" y="5791200"/>
            <a:ext cx="13906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cap="all" spc="-60" baseline="0">
          <a:solidFill>
            <a:schemeClr val="tx2"/>
          </a:solidFill>
          <a:latin typeface="Dharma Gothic E Bold" pitchFamily="82" charset="0"/>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NimbusSanL" pitchFamily="50" charset="0"/>
          <a:ea typeface="+mn-ea"/>
          <a:cs typeface="+mn-cs"/>
        </a:defRPr>
      </a:lvl1pPr>
      <a:lvl2pPr marL="457200" indent="-182880" algn="l" defTabSz="914400" rtl="0" eaLnBrk="1" latinLnBrk="0" hangingPunct="1">
        <a:spcBef>
          <a:spcPct val="20000"/>
        </a:spcBef>
        <a:buClr>
          <a:schemeClr val="tx2"/>
        </a:buClr>
        <a:buFont typeface="Wingdings" pitchFamily="2" charset="2"/>
        <a:buChar char="Ø"/>
        <a:defRPr sz="2000" kern="1200">
          <a:solidFill>
            <a:schemeClr val="tx1"/>
          </a:solidFill>
          <a:latin typeface="NimbusSanL" pitchFamily="50" charset="0"/>
          <a:ea typeface="+mn-ea"/>
          <a:cs typeface="+mn-cs"/>
        </a:defRPr>
      </a:lvl2pPr>
      <a:lvl3pPr marL="1143000" indent="-228600" algn="l" defTabSz="914400" rtl="0" eaLnBrk="1" latinLnBrk="0" hangingPunct="1">
        <a:spcBef>
          <a:spcPct val="20000"/>
        </a:spcBef>
        <a:buClr>
          <a:schemeClr val="tx2"/>
        </a:buClr>
        <a:buFont typeface="Wingdings" pitchFamily="2" charset="2"/>
        <a:buChar char="Ø"/>
        <a:defRPr sz="1800" kern="1200">
          <a:solidFill>
            <a:schemeClr val="tx1"/>
          </a:solidFill>
          <a:latin typeface="NimbusSanL" pitchFamily="50" charset="0"/>
          <a:ea typeface="+mn-ea"/>
          <a:cs typeface="+mn-cs"/>
        </a:defRPr>
      </a:lvl3pPr>
      <a:lvl4pPr marL="1600200" indent="-228600" algn="l" defTabSz="914400" rtl="0" eaLnBrk="1" latinLnBrk="0" hangingPunct="1">
        <a:spcBef>
          <a:spcPct val="20000"/>
        </a:spcBef>
        <a:buClr>
          <a:schemeClr val="tx2"/>
        </a:buClr>
        <a:buFont typeface="Wingdings" pitchFamily="2" charset="2"/>
        <a:buChar char="Ø"/>
        <a:defRPr sz="1800" kern="1200">
          <a:solidFill>
            <a:schemeClr val="tx1"/>
          </a:solidFill>
          <a:latin typeface="NimbusSanL" pitchFamily="50" charset="0"/>
          <a:ea typeface="+mn-ea"/>
          <a:cs typeface="+mn-cs"/>
        </a:defRPr>
      </a:lvl4pPr>
      <a:lvl5pPr marL="2057400" indent="-228600" algn="l" defTabSz="914400" rtl="0" eaLnBrk="1" latinLnBrk="0" hangingPunct="1">
        <a:spcBef>
          <a:spcPct val="20000"/>
        </a:spcBef>
        <a:buClr>
          <a:schemeClr val="tx2"/>
        </a:buClr>
        <a:buFont typeface="Wingdings" pitchFamily="2" charset="2"/>
        <a:buChar char="Ø"/>
        <a:defRPr sz="1800" kern="1200" baseline="0">
          <a:solidFill>
            <a:schemeClr val="tx1"/>
          </a:solidFill>
          <a:latin typeface="NimbusSanL" pitchFamily="50"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7772400" cy="4038599"/>
          </a:xfrm>
        </p:spPr>
        <p:txBody>
          <a:bodyPr/>
          <a:lstStyle/>
          <a:p>
            <a:r>
              <a:rPr lang="en-US" sz="5400" dirty="0">
                <a:latin typeface="Arial" panose="020B0604020202020204" pitchFamily="34" charset="0"/>
                <a:cs typeface="Arial" panose="020B0604020202020204" pitchFamily="34" charset="0"/>
              </a:rPr>
              <a:t>Submitting artifacts to the Bonaventure program</a:t>
            </a:r>
            <a:br>
              <a:rPr lang="en-US" sz="5400" dirty="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e-portfolio</a:t>
            </a:r>
          </a:p>
        </p:txBody>
      </p:sp>
      <p:sp>
        <p:nvSpPr>
          <p:cNvPr id="3" name="Subtitle 2"/>
          <p:cNvSpPr>
            <a:spLocks noGrp="1"/>
          </p:cNvSpPr>
          <p:nvPr>
            <p:ph type="subTitle" idx="1"/>
          </p:nvPr>
        </p:nvSpPr>
        <p:spPr>
          <a:xfrm>
            <a:off x="533400" y="4800600"/>
            <a:ext cx="6781800" cy="914400"/>
          </a:xfrm>
        </p:spPr>
        <p:txBody>
          <a:bodyPr/>
          <a:lstStyle/>
          <a:p>
            <a:r>
              <a:rPr lang="en-US" dirty="0">
                <a:latin typeface="+mn-lt"/>
              </a:rPr>
              <a:t>Quincy </a:t>
            </a:r>
            <a:r>
              <a:rPr lang="en-US" dirty="0" smtClean="0">
                <a:latin typeface="+mn-lt"/>
              </a:rPr>
              <a:t>University</a:t>
            </a:r>
            <a:endParaRPr lang="en-US"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5791200"/>
            <a:ext cx="1390650" cy="988907"/>
          </a:xfrm>
          <a:prstGeom prst="rect">
            <a:avLst/>
          </a:prstGeom>
        </p:spPr>
      </p:pic>
    </p:spTree>
    <p:extLst>
      <p:ext uri="{BB962C8B-B14F-4D97-AF65-F5344CB8AC3E}">
        <p14:creationId xmlns:p14="http://schemas.microsoft.com/office/powerpoint/2010/main" val="8978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3200" dirty="0">
                <a:latin typeface="+mn-lt"/>
              </a:rPr>
              <a:t>Accessing the Bonaventure program e-portfolio</a:t>
            </a:r>
          </a:p>
        </p:txBody>
      </p:sp>
      <p:sp>
        <p:nvSpPr>
          <p:cNvPr id="3" name="Content Placeholder 2"/>
          <p:cNvSpPr>
            <a:spLocks noGrp="1"/>
          </p:cNvSpPr>
          <p:nvPr>
            <p:ph idx="1"/>
          </p:nvPr>
        </p:nvSpPr>
        <p:spPr>
          <a:xfrm>
            <a:off x="457200" y="1752601"/>
            <a:ext cx="7620000" cy="4572000"/>
          </a:xfrm>
        </p:spPr>
        <p:txBody>
          <a:bodyPr>
            <a:normAutofit/>
          </a:bodyPr>
          <a:lstStyle/>
          <a:p>
            <a:pPr lvl="0"/>
            <a:r>
              <a:rPr lang="en-US" sz="1200" dirty="0">
                <a:latin typeface="Arial" panose="020B0604020202020204" pitchFamily="34" charset="0"/>
                <a:cs typeface="Arial" panose="020B0604020202020204" pitchFamily="34" charset="0"/>
              </a:rPr>
              <a:t>You can see the full e-portfolio. You will need to determine which learning outcome you wish to work with during this session. This is where you will upload your artifact. Click on the + sign next to the Learning Outcome you want to work with. </a:t>
            </a:r>
          </a:p>
          <a:p>
            <a:pPr lvl="0"/>
            <a:endParaRPr lang="en-US" sz="1400"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pic>
        <p:nvPicPr>
          <p:cNvPr id="10" name="Picture 9" descr="A screenshot of a computer&#10;&#10;Description automatically generated">
            <a:extLst>
              <a:ext uri="{FF2B5EF4-FFF2-40B4-BE49-F238E27FC236}">
                <a16:creationId xmlns:a16="http://schemas.microsoft.com/office/drawing/2014/main" id="{75EE2DA7-7248-4D4E-AEB7-8B6E209B71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509838"/>
            <a:ext cx="7315200" cy="4114800"/>
          </a:xfrm>
          <a:prstGeom prst="rect">
            <a:avLst/>
          </a:prstGeom>
        </p:spPr>
      </p:pic>
    </p:spTree>
    <p:extLst>
      <p:ext uri="{BB962C8B-B14F-4D97-AF65-F5344CB8AC3E}">
        <p14:creationId xmlns:p14="http://schemas.microsoft.com/office/powerpoint/2010/main" val="296243055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2800" dirty="0">
                <a:latin typeface="+mn-lt"/>
              </a:rPr>
              <a:t>Uploading artifacts to the Bonaventure program e-portfolio</a:t>
            </a:r>
          </a:p>
        </p:txBody>
      </p:sp>
      <p:sp>
        <p:nvSpPr>
          <p:cNvPr id="3" name="Content Placeholder 2"/>
          <p:cNvSpPr>
            <a:spLocks noGrp="1"/>
          </p:cNvSpPr>
          <p:nvPr>
            <p:ph idx="1"/>
          </p:nvPr>
        </p:nvSpPr>
        <p:spPr>
          <a:xfrm>
            <a:off x="2133600" y="5257800"/>
            <a:ext cx="4800600" cy="1066800"/>
          </a:xfrm>
        </p:spPr>
        <p:txBody>
          <a:bodyPr>
            <a:normAutofit/>
          </a:bodyPr>
          <a:lstStyle/>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pic>
        <p:nvPicPr>
          <p:cNvPr id="5" name="Picture 4" descr="A screenshot of a cell phone&#10;&#10;Description automatically generated">
            <a:extLst>
              <a:ext uri="{FF2B5EF4-FFF2-40B4-BE49-F238E27FC236}">
                <a16:creationId xmlns:a16="http://schemas.microsoft.com/office/drawing/2014/main" id="{31E6EBB7-032A-4036-A1BC-0A7D2CE1B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98931"/>
            <a:ext cx="6934200" cy="4459068"/>
          </a:xfrm>
          <a:prstGeom prst="rect">
            <a:avLst/>
          </a:prstGeom>
        </p:spPr>
      </p:pic>
      <p:sp>
        <p:nvSpPr>
          <p:cNvPr id="7" name="TextBox 6">
            <a:extLst>
              <a:ext uri="{FF2B5EF4-FFF2-40B4-BE49-F238E27FC236}">
                <a16:creationId xmlns:a16="http://schemas.microsoft.com/office/drawing/2014/main" id="{E0423AF6-DC56-4C5C-B48C-55D3916C07A3}"/>
              </a:ext>
            </a:extLst>
          </p:cNvPr>
          <p:cNvSpPr txBox="1"/>
          <p:nvPr/>
        </p:nvSpPr>
        <p:spPr>
          <a:xfrm>
            <a:off x="609600" y="1752600"/>
            <a:ext cx="7315200" cy="461665"/>
          </a:xfrm>
          <a:prstGeom prst="rect">
            <a:avLst/>
          </a:prstGeom>
          <a:noFill/>
        </p:spPr>
        <p:txBody>
          <a:bodyPr wrap="square" rtlCol="0">
            <a:spAutoFit/>
          </a:bodyPr>
          <a:lstStyle/>
          <a:p>
            <a:pPr lvl="0"/>
            <a:r>
              <a:rPr lang="en-US" sz="1200" dirty="0">
                <a:latin typeface="Arial" panose="020B0604020202020204" pitchFamily="34" charset="0"/>
                <a:cs typeface="Arial" panose="020B0604020202020204" pitchFamily="34" charset="0"/>
              </a:rPr>
              <a:t>In this example, we will use the Written Communication Learning Outcome, specifically they Assignments from Eng. 111 and Eng. 112. You would click on the </a:t>
            </a:r>
            <a:r>
              <a:rPr lang="en-US" sz="1200" b="1" dirty="0">
                <a:solidFill>
                  <a:srgbClr val="7030A0"/>
                </a:solidFill>
                <a:latin typeface="Arial" panose="020B0604020202020204" pitchFamily="34" charset="0"/>
                <a:cs typeface="Arial" panose="020B0604020202020204" pitchFamily="34" charset="0"/>
              </a:rPr>
              <a:t>Assignments from Eng. 111 &amp; Eng. 112 </a:t>
            </a:r>
            <a:r>
              <a:rPr lang="en-US" sz="1200" dirty="0">
                <a:latin typeface="Arial" panose="020B0604020202020204" pitchFamily="34" charset="0"/>
                <a:cs typeface="Arial" panose="020B0604020202020204" pitchFamily="34" charset="0"/>
              </a:rPr>
              <a:t>link. </a:t>
            </a:r>
          </a:p>
        </p:txBody>
      </p:sp>
    </p:spTree>
    <p:extLst>
      <p:ext uri="{BB962C8B-B14F-4D97-AF65-F5344CB8AC3E}">
        <p14:creationId xmlns:p14="http://schemas.microsoft.com/office/powerpoint/2010/main" val="321988620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2800" dirty="0">
                <a:latin typeface="+mn-lt"/>
              </a:rPr>
              <a:t>Uploading artifacts to the Bonaventure program e-portfolio</a:t>
            </a:r>
          </a:p>
        </p:txBody>
      </p:sp>
      <p:sp>
        <p:nvSpPr>
          <p:cNvPr id="3" name="Content Placeholder 2"/>
          <p:cNvSpPr>
            <a:spLocks noGrp="1"/>
          </p:cNvSpPr>
          <p:nvPr>
            <p:ph idx="1"/>
          </p:nvPr>
        </p:nvSpPr>
        <p:spPr/>
        <p:txBody>
          <a:bodyPr>
            <a:normAutofit/>
          </a:bodyPr>
          <a:lstStyle/>
          <a:p>
            <a:pPr lvl="1" indent="0">
              <a:buNone/>
            </a:pPr>
            <a:r>
              <a:rPr lang="en-US" dirty="0">
                <a:latin typeface="Arial" panose="020B0604020202020204" pitchFamily="34" charset="0"/>
                <a:cs typeface="Arial" panose="020B0604020202020204" pitchFamily="34" charset="0"/>
              </a:rPr>
              <a:t>Now you are able to begin uploading an artifact for this learning outcome. Click on the link that says </a:t>
            </a:r>
            <a:r>
              <a:rPr lang="en-US" b="1" dirty="0">
                <a:solidFill>
                  <a:srgbClr val="7030A0"/>
                </a:solidFill>
                <a:latin typeface="Arial" panose="020B0604020202020204" pitchFamily="34" charset="0"/>
                <a:cs typeface="Arial" panose="020B0604020202020204" pitchFamily="34" charset="0"/>
              </a:rPr>
              <a:t>CLICK HERE. </a:t>
            </a: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CAB0A3F0-F042-4357-A39D-B43ADEE710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91977"/>
            <a:ext cx="6858000" cy="3857625"/>
          </a:xfrm>
          <a:prstGeom prst="rect">
            <a:avLst/>
          </a:prstGeom>
        </p:spPr>
      </p:pic>
    </p:spTree>
    <p:extLst>
      <p:ext uri="{BB962C8B-B14F-4D97-AF65-F5344CB8AC3E}">
        <p14:creationId xmlns:p14="http://schemas.microsoft.com/office/powerpoint/2010/main" val="141865808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2800" dirty="0">
                <a:latin typeface="+mn-lt"/>
              </a:rPr>
              <a:t>Uploading artifacts to the Bonaventure program e-portfolio</a:t>
            </a:r>
          </a:p>
        </p:txBody>
      </p:sp>
      <p:sp>
        <p:nvSpPr>
          <p:cNvPr id="3" name="Content Placeholder 2"/>
          <p:cNvSpPr>
            <a:spLocks noGrp="1"/>
          </p:cNvSpPr>
          <p:nvPr>
            <p:ph idx="1"/>
          </p:nvPr>
        </p:nvSpPr>
        <p:spPr/>
        <p:txBody>
          <a:bodyPr>
            <a:normAutofit/>
          </a:bodyPr>
          <a:lstStyle/>
          <a:p>
            <a:pPr lvl="1" indent="0">
              <a:buNone/>
            </a:pPr>
            <a:r>
              <a:rPr lang="en-US" sz="1800" dirty="0">
                <a:latin typeface="Arial" panose="020B0604020202020204" pitchFamily="34" charset="0"/>
                <a:cs typeface="Arial" panose="020B0604020202020204" pitchFamily="34" charset="0"/>
              </a:rPr>
              <a:t>From here it is simply attaching the appropriate file. Click on </a:t>
            </a:r>
            <a:r>
              <a:rPr lang="en-US" sz="1800" b="1" dirty="0">
                <a:solidFill>
                  <a:srgbClr val="7030A0"/>
                </a:solidFill>
                <a:latin typeface="Arial" panose="020B0604020202020204" pitchFamily="34" charset="0"/>
                <a:cs typeface="Arial" panose="020B0604020202020204" pitchFamily="34" charset="0"/>
              </a:rPr>
              <a:t>EDIT</a:t>
            </a:r>
            <a:r>
              <a:rPr lang="en-US" sz="1800" dirty="0">
                <a:latin typeface="Arial" panose="020B0604020202020204" pitchFamily="34" charset="0"/>
                <a:cs typeface="Arial" panose="020B0604020202020204" pitchFamily="34" charset="0"/>
              </a:rPr>
              <a:t> under </a:t>
            </a:r>
            <a:r>
              <a:rPr lang="en-US" sz="1800" b="1" dirty="0">
                <a:solidFill>
                  <a:srgbClr val="7030A0"/>
                </a:solidFill>
                <a:latin typeface="Arial" panose="020B0604020202020204" pitchFamily="34" charset="0"/>
                <a:cs typeface="Arial" panose="020B0604020202020204" pitchFamily="34" charset="0"/>
              </a:rPr>
              <a:t>File Attachments.</a:t>
            </a:r>
            <a:r>
              <a:rPr lang="en-US" sz="1800" dirty="0">
                <a:latin typeface="Arial" panose="020B0604020202020204" pitchFamily="34" charset="0"/>
                <a:cs typeface="Arial" panose="020B0604020202020204" pitchFamily="34" charset="0"/>
              </a:rPr>
              <a:t> </a:t>
            </a: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pic>
        <p:nvPicPr>
          <p:cNvPr id="6" name="Picture 5" descr="A screenshot of a cell phone&#10;&#10;Description automatically generated">
            <a:extLst>
              <a:ext uri="{FF2B5EF4-FFF2-40B4-BE49-F238E27FC236}">
                <a16:creationId xmlns:a16="http://schemas.microsoft.com/office/drawing/2014/main" id="{047AF1FB-91D8-44CB-8233-611CBB3D0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514600"/>
            <a:ext cx="6781800" cy="4123713"/>
          </a:xfrm>
          <a:prstGeom prst="rect">
            <a:avLst/>
          </a:prstGeom>
        </p:spPr>
      </p:pic>
    </p:spTree>
    <p:extLst>
      <p:ext uri="{BB962C8B-B14F-4D97-AF65-F5344CB8AC3E}">
        <p14:creationId xmlns:p14="http://schemas.microsoft.com/office/powerpoint/2010/main" val="70607208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2800" dirty="0">
                <a:latin typeface="+mn-lt"/>
              </a:rPr>
              <a:t>Uploading artifacts to the Bonaventure program e-portfolio</a:t>
            </a:r>
          </a:p>
        </p:txBody>
      </p:sp>
      <p:sp>
        <p:nvSpPr>
          <p:cNvPr id="3" name="Content Placeholder 2"/>
          <p:cNvSpPr>
            <a:spLocks noGrp="1"/>
          </p:cNvSpPr>
          <p:nvPr>
            <p:ph idx="1"/>
          </p:nvPr>
        </p:nvSpPr>
        <p:spPr/>
        <p:txBody>
          <a:bodyPr>
            <a:normAutofit/>
          </a:bodyPr>
          <a:lstStyle/>
          <a:p>
            <a:pPr lvl="1" indent="0">
              <a:buNone/>
            </a:pPr>
            <a:r>
              <a:rPr lang="en-US" sz="1800" dirty="0">
                <a:latin typeface="Arial" panose="020B0604020202020204" pitchFamily="34" charset="0"/>
                <a:cs typeface="Arial" panose="020B0604020202020204" pitchFamily="34" charset="0"/>
              </a:rPr>
              <a:t>Click on </a:t>
            </a:r>
            <a:r>
              <a:rPr lang="en-US" sz="1800" b="1" dirty="0">
                <a:solidFill>
                  <a:srgbClr val="7030A0"/>
                </a:solidFill>
                <a:latin typeface="Arial" panose="020B0604020202020204" pitchFamily="34" charset="0"/>
                <a:cs typeface="Arial" panose="020B0604020202020204" pitchFamily="34" charset="0"/>
              </a:rPr>
              <a:t>UPLOAD NEW FILE </a:t>
            </a:r>
            <a:r>
              <a:rPr lang="en-US" sz="1800" dirty="0">
                <a:latin typeface="Arial" panose="020B0604020202020204" pitchFamily="34" charset="0"/>
                <a:cs typeface="Arial" panose="020B0604020202020204" pitchFamily="34" charset="0"/>
              </a:rPr>
              <a:t>and search for the appropriate file you wish to attach/upload. </a:t>
            </a: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pic>
        <p:nvPicPr>
          <p:cNvPr id="8" name="Picture 7" descr="A screenshot of a social media post&#10;&#10;Description automatically generated">
            <a:extLst>
              <a:ext uri="{FF2B5EF4-FFF2-40B4-BE49-F238E27FC236}">
                <a16:creationId xmlns:a16="http://schemas.microsoft.com/office/drawing/2014/main" id="{2F455015-84C9-4CD2-BE36-2D7D780840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614612"/>
            <a:ext cx="7315200" cy="4243388"/>
          </a:xfrm>
          <a:prstGeom prst="rect">
            <a:avLst/>
          </a:prstGeom>
        </p:spPr>
      </p:pic>
    </p:spTree>
    <p:extLst>
      <p:ext uri="{BB962C8B-B14F-4D97-AF65-F5344CB8AC3E}">
        <p14:creationId xmlns:p14="http://schemas.microsoft.com/office/powerpoint/2010/main" val="405357198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2800" dirty="0">
                <a:latin typeface="+mn-lt"/>
              </a:rPr>
              <a:t>Uploading artifacts to the Bonaventure program e-portfolio</a:t>
            </a:r>
          </a:p>
        </p:txBody>
      </p:sp>
      <p:sp>
        <p:nvSpPr>
          <p:cNvPr id="3" name="Content Placeholder 2"/>
          <p:cNvSpPr>
            <a:spLocks noGrp="1"/>
          </p:cNvSpPr>
          <p:nvPr>
            <p:ph idx="1"/>
          </p:nvPr>
        </p:nvSpPr>
        <p:spPr/>
        <p:txBody>
          <a:bodyPr>
            <a:normAutofit/>
          </a:bodyPr>
          <a:lstStyle/>
          <a:p>
            <a:pPr lvl="1" indent="0">
              <a:buNone/>
            </a:pPr>
            <a:r>
              <a:rPr lang="en-US" sz="1600" dirty="0">
                <a:latin typeface="Arial" panose="020B0604020202020204" pitchFamily="34" charset="0"/>
                <a:cs typeface="Arial" panose="020B0604020202020204" pitchFamily="34" charset="0"/>
              </a:rPr>
              <a:t>Attach the file, make sure it is listed as attached, and then click on </a:t>
            </a:r>
            <a:r>
              <a:rPr lang="en-US" sz="1600" b="1" dirty="0">
                <a:solidFill>
                  <a:srgbClr val="7030A0"/>
                </a:solidFill>
                <a:latin typeface="Arial" panose="020B0604020202020204" pitchFamily="34" charset="0"/>
                <a:cs typeface="Arial" panose="020B0604020202020204" pitchFamily="34" charset="0"/>
              </a:rPr>
              <a:t>SAVE AND FINISH. </a:t>
            </a: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pic>
        <p:nvPicPr>
          <p:cNvPr id="5" name="Picture 4" descr="A screenshot of a cell phone&#10;&#10;Description automatically generated">
            <a:extLst>
              <a:ext uri="{FF2B5EF4-FFF2-40B4-BE49-F238E27FC236}">
                <a16:creationId xmlns:a16="http://schemas.microsoft.com/office/drawing/2014/main" id="{8DF25BD1-2722-4B1C-8877-6FBDBC786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 y="2582158"/>
            <a:ext cx="6672263" cy="4147254"/>
          </a:xfrm>
          <a:prstGeom prst="rect">
            <a:avLst/>
          </a:prstGeom>
        </p:spPr>
      </p:pic>
    </p:spTree>
    <p:extLst>
      <p:ext uri="{BB962C8B-B14F-4D97-AF65-F5344CB8AC3E}">
        <p14:creationId xmlns:p14="http://schemas.microsoft.com/office/powerpoint/2010/main" val="370885798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latin typeface="+mn-lt"/>
              </a:rPr>
              <a:t>You have now successfully uploaded an artifact to the Bonaventure Program e-Portfolio!</a:t>
            </a:r>
            <a:br>
              <a:rPr lang="en-US" sz="2000" dirty="0" smtClean="0">
                <a:latin typeface="+mn-lt"/>
              </a:rPr>
            </a:br>
            <a:r>
              <a:rPr lang="en-US" sz="2000" dirty="0">
                <a:latin typeface="+mn-lt"/>
              </a:rPr>
              <a:t/>
            </a:r>
            <a:br>
              <a:rPr lang="en-US" sz="2000" dirty="0">
                <a:latin typeface="+mn-lt"/>
              </a:rPr>
            </a:br>
            <a:r>
              <a:rPr lang="en-US" sz="2000" dirty="0" smtClean="0">
                <a:latin typeface="+mn-lt"/>
              </a:rPr>
              <a:t>You will continue this process as you begin to upload artifacts for the learning outcomes listed on the left hand side of the portfolio. </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If you have any additional questions about the portfolio or uploading artifacts, please contact Cr. Barb Rowland, director of academic assessment and QU livetext coordinator at </a:t>
            </a:r>
            <a:r>
              <a:rPr lang="en-US" sz="2000" dirty="0" err="1" smtClean="0">
                <a:latin typeface="+mn-lt"/>
              </a:rPr>
              <a:t>rowlaba@quincy</a:t>
            </a:r>
            <a:r>
              <a:rPr lang="en-US" sz="2000" dirty="0" smtClean="0">
                <a:latin typeface="+mn-lt"/>
              </a:rPr>
              <a:t>. </a:t>
            </a:r>
            <a:r>
              <a:rPr lang="en-US" sz="2000" dirty="0" err="1" smtClean="0">
                <a:latin typeface="+mn-lt"/>
              </a:rPr>
              <a:t>edu</a:t>
            </a:r>
            <a:endParaRPr lang="en-US" sz="2000" dirty="0">
              <a:latin typeface="+mn-lt"/>
            </a:endParaRPr>
          </a:p>
        </p:txBody>
      </p:sp>
      <p:sp>
        <p:nvSpPr>
          <p:cNvPr id="3" name="Text Placeholder 2"/>
          <p:cNvSpPr>
            <a:spLocks noGrp="1"/>
          </p:cNvSpPr>
          <p:nvPr>
            <p:ph type="body" idx="1"/>
          </p:nvPr>
        </p:nvSpPr>
        <p:spPr/>
        <p:txBody>
          <a:bodyPr>
            <a:normAutofit/>
          </a:bodyPr>
          <a:lstStyle/>
          <a:p>
            <a:r>
              <a:rPr lang="en-US" sz="2800" dirty="0">
                <a:latin typeface="+mn-lt"/>
              </a:rPr>
              <a:t>Uploading artifacts to the Bonaventure program e-portfolio</a:t>
            </a:r>
          </a:p>
        </p:txBody>
      </p:sp>
    </p:spTree>
    <p:extLst>
      <p:ext uri="{BB962C8B-B14F-4D97-AF65-F5344CB8AC3E}">
        <p14:creationId xmlns:p14="http://schemas.microsoft.com/office/powerpoint/2010/main" val="238267103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371600"/>
          </a:xfrm>
        </p:spPr>
        <p:txBody>
          <a:bodyPr>
            <a:normAutofit/>
          </a:bodyPr>
          <a:lstStyle/>
          <a:p>
            <a:r>
              <a:rPr lang="en-US" sz="3600" dirty="0">
                <a:latin typeface="+mn-lt"/>
              </a:rPr>
              <a:t>The Bonaventure Program portfolio</a:t>
            </a:r>
          </a:p>
        </p:txBody>
      </p:sp>
      <p:sp>
        <p:nvSpPr>
          <p:cNvPr id="3" name="Content Placeholder 2"/>
          <p:cNvSpPr>
            <a:spLocks noGrp="1"/>
          </p:cNvSpPr>
          <p:nvPr>
            <p:ph idx="1"/>
          </p:nvPr>
        </p:nvSpPr>
        <p:spPr/>
        <p:txBody>
          <a:bodyPr>
            <a:normAutofit/>
          </a:bodyPr>
          <a:lstStyle/>
          <a:p>
            <a:pPr lvl="2" indent="0">
              <a:buNone/>
            </a:pPr>
            <a:endParaRPr lang="en-US" dirty="0">
              <a:latin typeface="+mn-lt"/>
            </a:endParaRPr>
          </a:p>
          <a:p>
            <a:pPr lvl="2" indent="0">
              <a:buNone/>
            </a:pPr>
            <a:endParaRPr lang="en-US" dirty="0"/>
          </a:p>
          <a:p>
            <a:pPr lvl="1" indent="0">
              <a:buNone/>
            </a:pPr>
            <a:endParaRPr lang="en-US" b="0" dirty="0"/>
          </a:p>
          <a:p>
            <a:pPr lvl="0"/>
            <a:r>
              <a:rPr lang="en-US" sz="3200" dirty="0">
                <a:solidFill>
                  <a:srgbClr val="7030A0"/>
                </a:solidFill>
                <a:latin typeface="Arial" panose="020B0604020202020204" pitchFamily="34" charset="0"/>
                <a:cs typeface="Arial" panose="020B0604020202020204" pitchFamily="34" charset="0"/>
              </a:rPr>
              <a:t>That’s it! You did it! </a:t>
            </a:r>
          </a:p>
          <a:p>
            <a:pPr marL="342900" lvl="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                   </a:t>
            </a: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pic>
        <p:nvPicPr>
          <p:cNvPr id="5" name="Picture 4" descr="A picture containing indoor&#10;&#10;Description automatically generated">
            <a:extLst>
              <a:ext uri="{FF2B5EF4-FFF2-40B4-BE49-F238E27FC236}">
                <a16:creationId xmlns:a16="http://schemas.microsoft.com/office/drawing/2014/main" id="{61576ABA-2563-41A1-8967-02769A052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252957"/>
            <a:ext cx="2362200" cy="1606644"/>
          </a:xfrm>
          <a:prstGeom prst="rect">
            <a:avLst/>
          </a:prstGeom>
        </p:spPr>
      </p:pic>
      <p:pic>
        <p:nvPicPr>
          <p:cNvPr id="6" name="Picture 5" descr="A picture containing sky&#10;&#10;Description automatically generated">
            <a:extLst>
              <a:ext uri="{FF2B5EF4-FFF2-40B4-BE49-F238E27FC236}">
                <a16:creationId xmlns:a16="http://schemas.microsoft.com/office/drawing/2014/main" id="{AAE18FEB-5F1D-48B5-A065-91E3FEB0A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266280"/>
            <a:ext cx="2047875" cy="1743075"/>
          </a:xfrm>
          <a:prstGeom prst="rect">
            <a:avLst/>
          </a:prstGeom>
        </p:spPr>
      </p:pic>
    </p:spTree>
    <p:extLst>
      <p:ext uri="{BB962C8B-B14F-4D97-AF65-F5344CB8AC3E}">
        <p14:creationId xmlns:p14="http://schemas.microsoft.com/office/powerpoint/2010/main" val="75770389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3200" dirty="0">
                <a:latin typeface="+mn-lt"/>
              </a:rPr>
              <a:t>How do I access the Bonaventure program e-portfolio?</a:t>
            </a:r>
          </a:p>
        </p:txBody>
      </p:sp>
      <p:sp>
        <p:nvSpPr>
          <p:cNvPr id="3" name="Content Placeholder 2"/>
          <p:cNvSpPr>
            <a:spLocks noGrp="1"/>
          </p:cNvSpPr>
          <p:nvPr>
            <p:ph idx="1"/>
          </p:nvPr>
        </p:nvSpPr>
        <p:spPr/>
        <p:txBody>
          <a:bodyPr>
            <a:normAutofit/>
          </a:bodyPr>
          <a:lstStyle/>
          <a:p>
            <a:pPr lvl="0"/>
            <a:r>
              <a:rPr lang="en-US" dirty="0" err="1">
                <a:latin typeface="+mn-lt"/>
              </a:rPr>
              <a:t>LiveText</a:t>
            </a:r>
            <a:endParaRPr lang="en-US" dirty="0">
              <a:latin typeface="+mn-lt"/>
            </a:endParaRPr>
          </a:p>
          <a:p>
            <a:pPr marL="800100" lvl="1" indent="-342900">
              <a:buFont typeface="Arial" panose="020B0604020202020204" pitchFamily="34" charset="0"/>
              <a:buChar char="•"/>
            </a:pPr>
            <a:r>
              <a:rPr lang="en-US" dirty="0">
                <a:latin typeface="+mn-lt"/>
              </a:rPr>
              <a:t>Access the external website for </a:t>
            </a:r>
            <a:r>
              <a:rPr lang="en-US" dirty="0" err="1">
                <a:latin typeface="+mn-lt"/>
              </a:rPr>
              <a:t>LiveText</a:t>
            </a:r>
            <a:r>
              <a:rPr lang="en-US" dirty="0">
                <a:latin typeface="+mn-lt"/>
              </a:rPr>
              <a:t> at livetext.com</a:t>
            </a:r>
          </a:p>
          <a:p>
            <a:r>
              <a:rPr lang="en-US" dirty="0">
                <a:latin typeface="+mn-lt"/>
              </a:rPr>
              <a:t> </a:t>
            </a:r>
          </a:p>
          <a:p>
            <a:pPr lvl="0"/>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2514600" y="3124200"/>
            <a:ext cx="4838700" cy="3024188"/>
          </a:xfrm>
          <a:prstGeom prst="rect">
            <a:avLst/>
          </a:prstGeom>
        </p:spPr>
      </p:pic>
    </p:spTree>
    <p:extLst>
      <p:ext uri="{BB962C8B-B14F-4D97-AF65-F5344CB8AC3E}">
        <p14:creationId xmlns:p14="http://schemas.microsoft.com/office/powerpoint/2010/main" val="109255601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3200" dirty="0">
                <a:latin typeface="+mn-lt"/>
              </a:rPr>
              <a:t>How do I access the Bonaventure program e-portfolio?</a:t>
            </a:r>
          </a:p>
        </p:txBody>
      </p:sp>
      <p:sp>
        <p:nvSpPr>
          <p:cNvPr id="3" name="Content Placeholder 2"/>
          <p:cNvSpPr>
            <a:spLocks noGrp="1"/>
          </p:cNvSpPr>
          <p:nvPr>
            <p:ph idx="1"/>
          </p:nvPr>
        </p:nvSpPr>
        <p:spPr/>
        <p:txBody>
          <a:bodyPr>
            <a:normAutofit/>
          </a:bodyPr>
          <a:lstStyle/>
          <a:p>
            <a:pPr lvl="0"/>
            <a:r>
              <a:rPr lang="en-US" dirty="0" err="1">
                <a:latin typeface="+mn-lt"/>
              </a:rPr>
              <a:t>LiveText</a:t>
            </a:r>
            <a:endParaRPr lang="en-US" dirty="0">
              <a:latin typeface="+mn-lt"/>
            </a:endParaRPr>
          </a:p>
          <a:p>
            <a:pPr marL="800100" lvl="1" indent="-342900">
              <a:buFont typeface="Arial" panose="020B0604020202020204" pitchFamily="34" charset="0"/>
              <a:buChar char="•"/>
            </a:pPr>
            <a:r>
              <a:rPr lang="en-US" dirty="0">
                <a:latin typeface="+mn-lt"/>
              </a:rPr>
              <a:t>You will Receive an invitation email to register your </a:t>
            </a:r>
            <a:r>
              <a:rPr lang="en-US" dirty="0" err="1">
                <a:latin typeface="+mn-lt"/>
              </a:rPr>
              <a:t>LiveText</a:t>
            </a:r>
            <a:r>
              <a:rPr lang="en-US" dirty="0">
                <a:latin typeface="+mn-lt"/>
              </a:rPr>
              <a:t> Account</a:t>
            </a:r>
          </a:p>
          <a:p>
            <a:pPr marL="800100" lvl="1" indent="-342900">
              <a:buFont typeface="Arial" panose="020B0604020202020204" pitchFamily="34" charset="0"/>
              <a:buChar char="•"/>
            </a:pPr>
            <a:r>
              <a:rPr lang="en-US" dirty="0">
                <a:latin typeface="+mn-lt"/>
              </a:rPr>
              <a:t>If you have deleted the invitation email, didn’t activate your account, or didn’t receive an invitation email, please email Dr. Barb Rowland, Director of Academic Assessment at rowlaba@quincy.edu</a:t>
            </a:r>
          </a:p>
          <a:p>
            <a:r>
              <a:rPr lang="en-US" dirty="0">
                <a:latin typeface="+mn-lt"/>
              </a:rPr>
              <a:t> </a:t>
            </a:r>
          </a:p>
          <a:p>
            <a:pPr lvl="0"/>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spTree>
    <p:extLst>
      <p:ext uri="{BB962C8B-B14F-4D97-AF65-F5344CB8AC3E}">
        <p14:creationId xmlns:p14="http://schemas.microsoft.com/office/powerpoint/2010/main" val="251404077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3200" dirty="0">
                <a:latin typeface="+mn-lt"/>
              </a:rPr>
              <a:t>Livetext dashboard</a:t>
            </a:r>
          </a:p>
        </p:txBody>
      </p:sp>
      <p:sp>
        <p:nvSpPr>
          <p:cNvPr id="3" name="Content Placeholder 2"/>
          <p:cNvSpPr>
            <a:spLocks noGrp="1"/>
          </p:cNvSpPr>
          <p:nvPr>
            <p:ph idx="1"/>
          </p:nvPr>
        </p:nvSpPr>
        <p:spPr/>
        <p:txBody>
          <a:bodyPr>
            <a:normAutofit/>
          </a:bodyPr>
          <a:lstStyle/>
          <a:p>
            <a:pPr lvl="0"/>
            <a:r>
              <a:rPr lang="en-US" dirty="0" err="1">
                <a:latin typeface="+mn-lt"/>
              </a:rPr>
              <a:t>LiveText</a:t>
            </a:r>
            <a:endParaRPr lang="en-US" dirty="0">
              <a:latin typeface="+mn-lt"/>
            </a:endParaRPr>
          </a:p>
          <a:p>
            <a:pPr marL="800100" lvl="1" indent="-342900">
              <a:buFont typeface="Arial" panose="020B0604020202020204" pitchFamily="34" charset="0"/>
              <a:buChar char="•"/>
            </a:pPr>
            <a:r>
              <a:rPr lang="en-US" dirty="0">
                <a:latin typeface="+mn-lt"/>
              </a:rPr>
              <a:t>Students should see a list of courses on the </a:t>
            </a:r>
            <a:r>
              <a:rPr lang="en-US" dirty="0" err="1">
                <a:latin typeface="+mn-lt"/>
              </a:rPr>
              <a:t>LiveText</a:t>
            </a:r>
            <a:r>
              <a:rPr lang="en-US" dirty="0">
                <a:latin typeface="+mn-lt"/>
              </a:rPr>
              <a:t> Dashboard</a:t>
            </a:r>
          </a:p>
          <a:p>
            <a:pPr marL="800100" lvl="1" indent="-342900">
              <a:buFont typeface="Arial" panose="020B0604020202020204" pitchFamily="34" charset="0"/>
              <a:buChar char="•"/>
            </a:pPr>
            <a:r>
              <a:rPr lang="en-US" dirty="0">
                <a:latin typeface="+mn-lt"/>
              </a:rPr>
              <a:t>One of those courses should be BPP 110, BPP 310, or BPP 410</a:t>
            </a:r>
          </a:p>
          <a:p>
            <a:pPr marL="1485900" lvl="2" indent="-342900">
              <a:buFont typeface="Arial" panose="020B0604020202020204" pitchFamily="34" charset="0"/>
              <a:buChar char="•"/>
            </a:pPr>
            <a:r>
              <a:rPr lang="en-US" dirty="0">
                <a:latin typeface="+mn-lt"/>
              </a:rPr>
              <a:t>These are the courses that house the Bonaventure Program </a:t>
            </a:r>
            <a:r>
              <a:rPr lang="en-US" dirty="0" err="1">
                <a:latin typeface="+mn-lt"/>
              </a:rPr>
              <a:t>ePortfolio</a:t>
            </a:r>
            <a:endParaRPr lang="en-US" dirty="0">
              <a:latin typeface="+mn-lt"/>
            </a:endParaRPr>
          </a:p>
          <a:p>
            <a:r>
              <a:rPr lang="en-US" dirty="0">
                <a:latin typeface="+mn-lt"/>
              </a:rPr>
              <a:t> </a:t>
            </a:r>
          </a:p>
          <a:p>
            <a:pPr lvl="0"/>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spTree>
    <p:extLst>
      <p:ext uri="{BB962C8B-B14F-4D97-AF65-F5344CB8AC3E}">
        <p14:creationId xmlns:p14="http://schemas.microsoft.com/office/powerpoint/2010/main" val="410476696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3200" dirty="0">
                <a:latin typeface="+mn-lt"/>
              </a:rPr>
              <a:t>Submitting artifacts to the BP E-Portfolio through livetext</a:t>
            </a:r>
          </a:p>
        </p:txBody>
      </p:sp>
      <p:sp>
        <p:nvSpPr>
          <p:cNvPr id="3" name="Content Placeholder 2"/>
          <p:cNvSpPr>
            <a:spLocks noGrp="1"/>
          </p:cNvSpPr>
          <p:nvPr>
            <p:ph idx="1"/>
          </p:nvPr>
        </p:nvSpPr>
        <p:spPr/>
        <p:txBody>
          <a:bodyPr>
            <a:normAutofit lnSpcReduction="10000"/>
          </a:bodyPr>
          <a:lstStyle/>
          <a:p>
            <a:pPr lvl="0"/>
            <a:r>
              <a:rPr lang="en-US" dirty="0" err="1">
                <a:latin typeface="+mn-lt"/>
              </a:rPr>
              <a:t>LiveText</a:t>
            </a:r>
            <a:endParaRPr lang="en-US" dirty="0">
              <a:latin typeface="+mn-lt"/>
            </a:endParaRPr>
          </a:p>
          <a:p>
            <a:pPr marL="800100" lvl="1" indent="-342900">
              <a:buFont typeface="Arial" panose="020B0604020202020204" pitchFamily="34" charset="0"/>
              <a:buChar char="•"/>
            </a:pPr>
            <a:r>
              <a:rPr lang="en-US" dirty="0">
                <a:latin typeface="+mn-lt"/>
              </a:rPr>
              <a:t>Your goal is to upload artifacts for each of the BP Learning outcomes listed in the portfolio.</a:t>
            </a:r>
          </a:p>
          <a:p>
            <a:pPr marL="800100" lvl="1" indent="-342900">
              <a:buFont typeface="Arial" panose="020B0604020202020204" pitchFamily="34" charset="0"/>
              <a:buChar char="•"/>
            </a:pPr>
            <a:r>
              <a:rPr lang="en-US" dirty="0">
                <a:latin typeface="+mn-lt"/>
              </a:rPr>
              <a:t>An </a:t>
            </a:r>
            <a:r>
              <a:rPr lang="en-US" b="1" dirty="0">
                <a:latin typeface="+mn-lt"/>
              </a:rPr>
              <a:t>artifact</a:t>
            </a:r>
            <a:r>
              <a:rPr lang="en-US" dirty="0">
                <a:latin typeface="+mn-lt"/>
              </a:rPr>
              <a:t> is anything that can provide evidence of your education and experiences. This will likely be </a:t>
            </a:r>
            <a:r>
              <a:rPr lang="en-US" dirty="0" smtClean="0">
                <a:latin typeface="+mn-lt"/>
              </a:rPr>
              <a:t>coursework</a:t>
            </a:r>
            <a:r>
              <a:rPr lang="en-US" dirty="0">
                <a:latin typeface="+mn-lt"/>
              </a:rPr>
              <a:t>, including tests, essays, projects, presentations, or anything else assigned to you in class</a:t>
            </a:r>
            <a:r>
              <a:rPr lang="en-US" dirty="0" smtClean="0">
                <a:latin typeface="+mn-lt"/>
              </a:rPr>
              <a:t>.</a:t>
            </a:r>
          </a:p>
          <a:p>
            <a:pPr marL="800100" lvl="1" indent="-342900">
              <a:buFont typeface="Arial" panose="020B0604020202020204" pitchFamily="34" charset="0"/>
              <a:buChar char="•"/>
            </a:pPr>
            <a:r>
              <a:rPr lang="en-US" dirty="0" smtClean="0">
                <a:latin typeface="+mn-lt"/>
              </a:rPr>
              <a:t>In many cases, you have already uploaded artifacts into </a:t>
            </a:r>
            <a:r>
              <a:rPr lang="en-US" dirty="0" err="1" smtClean="0">
                <a:latin typeface="+mn-lt"/>
              </a:rPr>
              <a:t>LiveText</a:t>
            </a:r>
            <a:r>
              <a:rPr lang="en-US" dirty="0" smtClean="0">
                <a:latin typeface="+mn-lt"/>
              </a:rPr>
              <a:t> for many of your courses. You may have already uploaded assignments to Written Communication, Problem Solving, Critical Thinking, or Ethical Reasoning, just to name a few. </a:t>
            </a:r>
          </a:p>
          <a:p>
            <a:r>
              <a:rPr lang="en-US" dirty="0">
                <a:latin typeface="+mn-lt"/>
              </a:rPr>
              <a:t> </a:t>
            </a:r>
          </a:p>
          <a:p>
            <a:pPr lvl="0"/>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spTree>
    <p:extLst>
      <p:ext uri="{BB962C8B-B14F-4D97-AF65-F5344CB8AC3E}">
        <p14:creationId xmlns:p14="http://schemas.microsoft.com/office/powerpoint/2010/main" val="384266742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3200" dirty="0">
                <a:latin typeface="+mn-lt"/>
              </a:rPr>
              <a:t>Submitting artifacts to the BP E-Portfolio through livetext</a:t>
            </a:r>
          </a:p>
        </p:txBody>
      </p:sp>
      <p:sp>
        <p:nvSpPr>
          <p:cNvPr id="3" name="Content Placeholder 2"/>
          <p:cNvSpPr>
            <a:spLocks noGrp="1"/>
          </p:cNvSpPr>
          <p:nvPr>
            <p:ph idx="1"/>
          </p:nvPr>
        </p:nvSpPr>
        <p:spPr/>
        <p:txBody>
          <a:bodyPr>
            <a:normAutofit lnSpcReduction="10000"/>
          </a:bodyPr>
          <a:lstStyle/>
          <a:p>
            <a:pPr lvl="0"/>
            <a:r>
              <a:rPr lang="en-US" dirty="0" err="1">
                <a:latin typeface="+mn-lt"/>
              </a:rPr>
              <a:t>LiveText</a:t>
            </a:r>
            <a:endParaRPr lang="en-US" dirty="0">
              <a:latin typeface="+mn-lt"/>
            </a:endParaRPr>
          </a:p>
          <a:p>
            <a:pPr marL="800100" lvl="1" indent="-342900">
              <a:buFont typeface="Arial" panose="020B0604020202020204" pitchFamily="34" charset="0"/>
              <a:buChar char="•"/>
            </a:pPr>
            <a:r>
              <a:rPr lang="en-US" dirty="0">
                <a:latin typeface="+mn-lt"/>
              </a:rPr>
              <a:t>While these assignments may already be in </a:t>
            </a:r>
            <a:r>
              <a:rPr lang="en-US" dirty="0" err="1">
                <a:latin typeface="+mn-lt"/>
              </a:rPr>
              <a:t>LiveText</a:t>
            </a:r>
            <a:r>
              <a:rPr lang="en-US" dirty="0">
                <a:latin typeface="+mn-lt"/>
              </a:rPr>
              <a:t>, they are housed in your individual courses. </a:t>
            </a:r>
            <a:endParaRPr lang="en-US" dirty="0" smtClean="0">
              <a:latin typeface="+mn-lt"/>
            </a:endParaRPr>
          </a:p>
          <a:p>
            <a:pPr marL="800100" lvl="1" indent="-342900">
              <a:buFont typeface="Arial" panose="020B0604020202020204" pitchFamily="34" charset="0"/>
              <a:buChar char="•"/>
            </a:pPr>
            <a:r>
              <a:rPr lang="en-US" dirty="0" smtClean="0">
                <a:latin typeface="+mn-lt"/>
              </a:rPr>
              <a:t>For example, you may have uploaded a Written Communication Assignment in </a:t>
            </a:r>
            <a:r>
              <a:rPr lang="en-US" dirty="0" err="1" smtClean="0">
                <a:latin typeface="+mn-lt"/>
              </a:rPr>
              <a:t>LiveText</a:t>
            </a:r>
            <a:r>
              <a:rPr lang="en-US" dirty="0" smtClean="0">
                <a:latin typeface="+mn-lt"/>
              </a:rPr>
              <a:t> for your English 111 or 112 </a:t>
            </a:r>
            <a:r>
              <a:rPr lang="en-US" dirty="0">
                <a:latin typeface="+mn-lt"/>
              </a:rPr>
              <a:t>c</a:t>
            </a:r>
            <a:r>
              <a:rPr lang="en-US" dirty="0" smtClean="0">
                <a:latin typeface="+mn-lt"/>
              </a:rPr>
              <a:t>ourses. </a:t>
            </a:r>
          </a:p>
          <a:p>
            <a:pPr marL="800100" lvl="1" indent="-342900">
              <a:buFont typeface="Arial" panose="020B0604020202020204" pitchFamily="34" charset="0"/>
              <a:buChar char="•"/>
            </a:pPr>
            <a:r>
              <a:rPr lang="en-US" dirty="0" smtClean="0">
                <a:latin typeface="+mn-lt"/>
              </a:rPr>
              <a:t>When you uploaded this assignment into </a:t>
            </a:r>
            <a:r>
              <a:rPr lang="en-US" dirty="0" err="1" smtClean="0">
                <a:latin typeface="+mn-lt"/>
              </a:rPr>
              <a:t>LiveText</a:t>
            </a:r>
            <a:r>
              <a:rPr lang="en-US" dirty="0" smtClean="0">
                <a:latin typeface="+mn-lt"/>
              </a:rPr>
              <a:t>, you uploaded it to your English 111 or 112 course shell within </a:t>
            </a:r>
            <a:r>
              <a:rPr lang="en-US" dirty="0" err="1" smtClean="0">
                <a:latin typeface="+mn-lt"/>
              </a:rPr>
              <a:t>LiveText</a:t>
            </a:r>
            <a:r>
              <a:rPr lang="en-US" dirty="0" smtClean="0">
                <a:latin typeface="+mn-lt"/>
              </a:rPr>
              <a:t>. </a:t>
            </a:r>
          </a:p>
          <a:p>
            <a:pPr marL="800100" lvl="1" indent="-342900">
              <a:buFont typeface="Arial" panose="020B0604020202020204" pitchFamily="34" charset="0"/>
              <a:buChar char="•"/>
            </a:pPr>
            <a:r>
              <a:rPr lang="en-US" dirty="0" smtClean="0">
                <a:latin typeface="+mn-lt"/>
              </a:rPr>
              <a:t>When completing the Bonaventure Program e-Portfolio, we now need to upload that assignment into the BPP 410 Portfolio as well. </a:t>
            </a:r>
            <a:endParaRPr lang="en-US" dirty="0">
              <a:latin typeface="+mn-lt"/>
            </a:endParaRPr>
          </a:p>
          <a:p>
            <a:r>
              <a:rPr lang="en-US" dirty="0">
                <a:latin typeface="+mn-lt"/>
              </a:rPr>
              <a:t> </a:t>
            </a:r>
          </a:p>
          <a:p>
            <a:pPr lvl="0"/>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spTree>
    <p:extLst>
      <p:ext uri="{BB962C8B-B14F-4D97-AF65-F5344CB8AC3E}">
        <p14:creationId xmlns:p14="http://schemas.microsoft.com/office/powerpoint/2010/main" val="240146278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3200" dirty="0">
                <a:latin typeface="+mn-lt"/>
              </a:rPr>
              <a:t>Accessing the Bonaventure program e-portfolio</a:t>
            </a:r>
          </a:p>
        </p:txBody>
      </p:sp>
      <p:sp>
        <p:nvSpPr>
          <p:cNvPr id="3" name="Content Placeholder 2"/>
          <p:cNvSpPr>
            <a:spLocks noGrp="1"/>
          </p:cNvSpPr>
          <p:nvPr>
            <p:ph idx="1"/>
          </p:nvPr>
        </p:nvSpPr>
        <p:spPr/>
        <p:txBody>
          <a:bodyPr>
            <a:normAutofit/>
          </a:bodyPr>
          <a:lstStyle/>
          <a:p>
            <a:pPr lvl="2" indent="0">
              <a:buNone/>
            </a:pPr>
            <a:r>
              <a:rPr lang="en-US" sz="1400" dirty="0">
                <a:latin typeface="+mn-lt"/>
              </a:rPr>
              <a:t>Once you log in to </a:t>
            </a:r>
            <a:r>
              <a:rPr lang="en-US" sz="1400" dirty="0" err="1">
                <a:latin typeface="+mn-lt"/>
              </a:rPr>
              <a:t>LiveText</a:t>
            </a:r>
            <a:r>
              <a:rPr lang="en-US" sz="1400" dirty="0">
                <a:latin typeface="+mn-lt"/>
              </a:rPr>
              <a:t> you will see your dashboard. The dashboard lists all the courses you are enrolled in. The BP E-Portfolio is listed as either BPP 110 or BPP </a:t>
            </a:r>
            <a:r>
              <a:rPr lang="en-US" sz="1400" dirty="0" smtClean="0">
                <a:latin typeface="+mn-lt"/>
              </a:rPr>
              <a:t>310, or 410. For this class, we want to use the BPP 410 portfolio. </a:t>
            </a:r>
            <a:endParaRPr lang="en-US" dirty="0">
              <a:latin typeface="+mn-lt"/>
            </a:endParaRPr>
          </a:p>
          <a:p>
            <a:pPr lvl="0"/>
            <a:endParaRPr lang="en-US" u="sng"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pic>
        <p:nvPicPr>
          <p:cNvPr id="8" name="Picture 7" descr="A screenshot of a cell phone&#10;&#10;Description automatically generated">
            <a:extLst>
              <a:ext uri="{FF2B5EF4-FFF2-40B4-BE49-F238E27FC236}">
                <a16:creationId xmlns:a16="http://schemas.microsoft.com/office/drawing/2014/main" id="{20A69616-A5B2-43AB-9747-519880022C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666999"/>
            <a:ext cx="7315200" cy="4038601"/>
          </a:xfrm>
          <a:prstGeom prst="rect">
            <a:avLst/>
          </a:prstGeom>
        </p:spPr>
      </p:pic>
    </p:spTree>
    <p:extLst>
      <p:ext uri="{BB962C8B-B14F-4D97-AF65-F5344CB8AC3E}">
        <p14:creationId xmlns:p14="http://schemas.microsoft.com/office/powerpoint/2010/main" val="38057712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3200" dirty="0">
                <a:latin typeface="+mn-lt"/>
              </a:rPr>
              <a:t>Accessing the Bonaventure program e-portfolio</a:t>
            </a:r>
          </a:p>
        </p:txBody>
      </p:sp>
      <p:sp>
        <p:nvSpPr>
          <p:cNvPr id="3" name="Content Placeholder 2"/>
          <p:cNvSpPr>
            <a:spLocks noGrp="1"/>
          </p:cNvSpPr>
          <p:nvPr>
            <p:ph idx="1"/>
          </p:nvPr>
        </p:nvSpPr>
        <p:spPr/>
        <p:txBody>
          <a:bodyPr>
            <a:normAutofit/>
          </a:bodyPr>
          <a:lstStyle/>
          <a:p>
            <a:pPr lvl="0"/>
            <a:r>
              <a:rPr lang="en-US" sz="1400" dirty="0">
                <a:latin typeface="Arial" panose="020B0604020202020204" pitchFamily="34" charset="0"/>
                <a:cs typeface="Arial" panose="020B0604020202020204" pitchFamily="34" charset="0"/>
              </a:rPr>
              <a:t>To submit an artifact to the Bonaventure Program E-Portfolio you will need to first click on the link that says: </a:t>
            </a:r>
            <a:r>
              <a:rPr lang="en-US" sz="1400" dirty="0">
                <a:solidFill>
                  <a:srgbClr val="7030A0"/>
                </a:solidFill>
                <a:latin typeface="Arial" panose="020B0604020202020204" pitchFamily="34" charset="0"/>
                <a:cs typeface="Arial" panose="020B0604020202020204" pitchFamily="34" charset="0"/>
              </a:rPr>
              <a:t>BEGIN ASSIGNMENT </a:t>
            </a:r>
            <a:r>
              <a:rPr lang="en-US" sz="1400" dirty="0">
                <a:latin typeface="Arial" panose="020B0604020202020204" pitchFamily="34" charset="0"/>
                <a:cs typeface="Arial" panose="020B0604020202020204" pitchFamily="34" charset="0"/>
              </a:rPr>
              <a:t>or </a:t>
            </a:r>
            <a:r>
              <a:rPr lang="en-US" sz="1400" dirty="0">
                <a:solidFill>
                  <a:srgbClr val="7030A0"/>
                </a:solidFill>
                <a:latin typeface="Arial" panose="020B0604020202020204" pitchFamily="34" charset="0"/>
                <a:cs typeface="Arial" panose="020B0604020202020204" pitchFamily="34" charset="0"/>
              </a:rPr>
              <a:t>CONTINUE ASSIGNMENT </a:t>
            </a:r>
            <a:r>
              <a:rPr lang="en-US" sz="1400" dirty="0">
                <a:latin typeface="Arial" panose="020B0604020202020204" pitchFamily="34" charset="0"/>
                <a:cs typeface="Arial" panose="020B0604020202020204" pitchFamily="34" charset="0"/>
              </a:rPr>
              <a:t>(if you have already accessed the portfolio before). </a:t>
            </a:r>
          </a:p>
          <a:p>
            <a:pPr lvl="0"/>
            <a:endParaRPr lang="en-US" sz="1400"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pic>
        <p:nvPicPr>
          <p:cNvPr id="8" name="Picture 7" descr="A screenshot of a cell phone&#10;&#10;Description automatically generated">
            <a:extLst>
              <a:ext uri="{FF2B5EF4-FFF2-40B4-BE49-F238E27FC236}">
                <a16:creationId xmlns:a16="http://schemas.microsoft.com/office/drawing/2014/main" id="{EFC2D036-2029-449F-BB64-64FBF19E0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667001"/>
            <a:ext cx="7186613" cy="3810000"/>
          </a:xfrm>
          <a:prstGeom prst="rect">
            <a:avLst/>
          </a:prstGeom>
        </p:spPr>
      </p:pic>
    </p:spTree>
    <p:extLst>
      <p:ext uri="{BB962C8B-B14F-4D97-AF65-F5344CB8AC3E}">
        <p14:creationId xmlns:p14="http://schemas.microsoft.com/office/powerpoint/2010/main" val="54483862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371600"/>
          </a:xfrm>
        </p:spPr>
        <p:txBody>
          <a:bodyPr>
            <a:noAutofit/>
          </a:bodyPr>
          <a:lstStyle/>
          <a:p>
            <a:r>
              <a:rPr lang="en-US" sz="3200" dirty="0">
                <a:latin typeface="+mn-lt"/>
              </a:rPr>
              <a:t>Accessing the Bonaventure program e-portfolio</a:t>
            </a:r>
          </a:p>
        </p:txBody>
      </p:sp>
      <p:sp>
        <p:nvSpPr>
          <p:cNvPr id="3" name="Content Placeholder 2"/>
          <p:cNvSpPr>
            <a:spLocks noGrp="1"/>
          </p:cNvSpPr>
          <p:nvPr>
            <p:ph idx="1"/>
          </p:nvPr>
        </p:nvSpPr>
        <p:spPr/>
        <p:txBody>
          <a:bodyPr>
            <a:normAutofit/>
          </a:bodyPr>
          <a:lstStyle/>
          <a:p>
            <a:pPr lvl="0"/>
            <a:r>
              <a:rPr lang="en-US" sz="1400" dirty="0">
                <a:latin typeface="Arial" panose="020B0604020202020204" pitchFamily="34" charset="0"/>
                <a:cs typeface="Arial" panose="020B0604020202020204" pitchFamily="34" charset="0"/>
              </a:rPr>
              <a:t>You are now ready to edit the e-portfolio and add artifacts. Click on the pencil icon to begin editing and adding content to your portfolio. </a:t>
            </a:r>
          </a:p>
          <a:p>
            <a:pPr lvl="0"/>
            <a:endParaRPr lang="en-US" sz="1400"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latin typeface="Arial" panose="020B0604020202020204" pitchFamily="34" charset="0"/>
              <a:cs typeface="Arial" panose="020B0604020202020204" pitchFamily="34" charset="0"/>
            </a:endParaRPr>
          </a:p>
          <a:p>
            <a:pPr lvl="1" indent="0">
              <a:buNone/>
            </a:pPr>
            <a:endParaRPr lang="en-US" dirty="0"/>
          </a:p>
          <a:p>
            <a:pPr marL="914400" lvl="1" indent="-457200">
              <a:buFont typeface="Wingdings" panose="05000000000000000000" pitchFamily="2" charset="2"/>
              <a:buChar char="q"/>
            </a:pPr>
            <a:endParaRPr lang="en-US" dirty="0"/>
          </a:p>
          <a:p>
            <a:endParaRPr lang="en-US" dirty="0"/>
          </a:p>
          <a:p>
            <a:pPr marL="457200" indent="-457200">
              <a:buFont typeface="Wingdings" panose="05000000000000000000" pitchFamily="2" charset="2"/>
              <a:buChar char="q"/>
            </a:pPr>
            <a:endParaRPr lang="en-US" dirty="0"/>
          </a:p>
        </p:txBody>
      </p:sp>
      <p:pic>
        <p:nvPicPr>
          <p:cNvPr id="7" name="Picture 6" descr="A screenshot of a cell phone&#10;&#10;Description automatically generated">
            <a:extLst>
              <a:ext uri="{FF2B5EF4-FFF2-40B4-BE49-F238E27FC236}">
                <a16:creationId xmlns:a16="http://schemas.microsoft.com/office/drawing/2014/main" id="{9343B7AE-03C7-48EE-B647-1C2B42BB6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514599"/>
            <a:ext cx="7162800" cy="3810001"/>
          </a:xfrm>
          <a:prstGeom prst="rect">
            <a:avLst/>
          </a:prstGeom>
        </p:spPr>
      </p:pic>
    </p:spTree>
    <p:extLst>
      <p:ext uri="{BB962C8B-B14F-4D97-AF65-F5344CB8AC3E}">
        <p14:creationId xmlns:p14="http://schemas.microsoft.com/office/powerpoint/2010/main" val="2643491973"/>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Custom 1">
      <a:dk1>
        <a:srgbClr val="431E10"/>
      </a:dk1>
      <a:lt1>
        <a:sysClr val="window" lastClr="FFFFFF"/>
      </a:lt1>
      <a:dk2>
        <a:srgbClr val="A1663D"/>
      </a:dk2>
      <a:lt2>
        <a:srgbClr val="E2A855"/>
      </a:lt2>
      <a:accent1>
        <a:srgbClr val="405866"/>
      </a:accent1>
      <a:accent2>
        <a:srgbClr val="DE4343"/>
      </a:accent2>
      <a:accent3>
        <a:srgbClr val="F7B06A"/>
      </a:accent3>
      <a:accent4>
        <a:srgbClr val="585C8C"/>
      </a:accent4>
      <a:accent5>
        <a:srgbClr val="006EB6"/>
      </a:accent5>
      <a:accent6>
        <a:srgbClr val="00A8B0"/>
      </a:accent6>
      <a:hlink>
        <a:srgbClr val="2B9819"/>
      </a:hlink>
      <a:folHlink>
        <a:srgbClr val="4E4A4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9135</TotalTime>
  <Words>606</Words>
  <Application>Microsoft Office PowerPoint</Application>
  <PresentationFormat>On-screen Show (4:3)</PresentationFormat>
  <Paragraphs>122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Dharma Gothic E Bold</vt:lpstr>
      <vt:lpstr>Nimbus Sans D OT Black</vt:lpstr>
      <vt:lpstr>NimbusSanL</vt:lpstr>
      <vt:lpstr>Utopia</vt:lpstr>
      <vt:lpstr>Wingdings</vt:lpstr>
      <vt:lpstr>Essential</vt:lpstr>
      <vt:lpstr>Submitting artifacts to the Bonaventure program e-portfolio</vt:lpstr>
      <vt:lpstr>How do I access the Bonaventure program e-portfolio?</vt:lpstr>
      <vt:lpstr>How do I access the Bonaventure program e-portfolio?</vt:lpstr>
      <vt:lpstr>Livetext dashboard</vt:lpstr>
      <vt:lpstr>Submitting artifacts to the BP E-Portfolio through livetext</vt:lpstr>
      <vt:lpstr>Submitting artifacts to the BP E-Portfolio through livetext</vt:lpstr>
      <vt:lpstr>Accessing the Bonaventure program e-portfolio</vt:lpstr>
      <vt:lpstr>Accessing the Bonaventure program e-portfolio</vt:lpstr>
      <vt:lpstr>Accessing the Bonaventure program e-portfolio</vt:lpstr>
      <vt:lpstr>Accessing the Bonaventure program e-portfolio</vt:lpstr>
      <vt:lpstr>Uploading artifacts to the Bonaventure program e-portfolio</vt:lpstr>
      <vt:lpstr>Uploading artifacts to the Bonaventure program e-portfolio</vt:lpstr>
      <vt:lpstr>Uploading artifacts to the Bonaventure program e-portfolio</vt:lpstr>
      <vt:lpstr>Uploading artifacts to the Bonaventure program e-portfolio</vt:lpstr>
      <vt:lpstr>Uploading artifacts to the Bonaventure program e-portfolio</vt:lpstr>
      <vt:lpstr>You have now successfully uploaded an artifact to the Bonaventure Program e-Portfolio!  You will continue this process as you begin to upload artifacts for the learning outcomes listed on the left hand side of the portfolio.   If you have any additional questions about the portfolio or uploading artifacts, please contact Cr. Barb Rowland, director of academic assessment and QU livetext coordinator at rowlaba@quincy. edu</vt:lpstr>
      <vt:lpstr>The Bonaventure Program portfolio</vt:lpstr>
    </vt:vector>
  </TitlesOfParts>
  <Company>Quincy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 McCabe</dc:creator>
  <cp:lastModifiedBy>Barbara R. Rowland</cp:lastModifiedBy>
  <cp:revision>82</cp:revision>
  <dcterms:created xsi:type="dcterms:W3CDTF">2017-09-28T19:47:17Z</dcterms:created>
  <dcterms:modified xsi:type="dcterms:W3CDTF">2020-01-02T16:07:24Z</dcterms:modified>
</cp:coreProperties>
</file>